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859" r:id="rId2"/>
    <p:sldId id="1238" r:id="rId3"/>
    <p:sldId id="1242" r:id="rId4"/>
    <p:sldId id="1292" r:id="rId5"/>
    <p:sldId id="1244" r:id="rId6"/>
    <p:sldId id="1253" r:id="rId7"/>
    <p:sldId id="1293" r:id="rId8"/>
    <p:sldId id="1294" r:id="rId9"/>
    <p:sldId id="1295" r:id="rId10"/>
    <p:sldId id="1296" r:id="rId11"/>
    <p:sldId id="1266" r:id="rId12"/>
    <p:sldId id="1267" r:id="rId13"/>
    <p:sldId id="1268" r:id="rId14"/>
    <p:sldId id="1297" r:id="rId15"/>
    <p:sldId id="1239" r:id="rId16"/>
    <p:sldId id="1269" r:id="rId17"/>
    <p:sldId id="1299" r:id="rId18"/>
    <p:sldId id="1270" r:id="rId19"/>
    <p:sldId id="1298" r:id="rId20"/>
    <p:sldId id="1273" r:id="rId21"/>
    <p:sldId id="1274" r:id="rId22"/>
    <p:sldId id="1275" r:id="rId23"/>
    <p:sldId id="1300" r:id="rId24"/>
    <p:sldId id="1280" r:id="rId25"/>
    <p:sldId id="1288" r:id="rId26"/>
    <p:sldId id="1284" r:id="rId2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高中物理 选择性必修 第三册 </a:t>
            </a:r>
            <a:r>
              <a:rPr lang="en-US" altLang="zh-CN" sz="2000" baseline="0"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1.png"/><Relationship Id="rId2" Type="http://schemas.openxmlformats.org/officeDocument/2006/relationships/image" Target="../media/image19.png"/><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27.png"/><Relationship Id="rId7" Type="http://schemas.openxmlformats.org/officeDocument/2006/relationships/image" Target="../media/image20.png"/><Relationship Id="rId2" Type="http://schemas.openxmlformats.org/officeDocument/2006/relationships/image" Target="../media/image26.png"/><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4.png"/><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33.png"/></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3598101"/>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原子结构</a:t>
            </a:r>
            <a:endPar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2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2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52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节　电子的发现与汤姆孙原子模型</a:t>
            </a:r>
          </a:p>
          <a:p>
            <a:pPr algn="ctr" eaLnBrk="1" fontAlgn="auto" hangingPunct="1">
              <a:lnSpc>
                <a:spcPct val="150000"/>
              </a:lnSpc>
              <a:spcBef>
                <a:spcPts val="0"/>
              </a:spcBef>
              <a:spcAft>
                <a:spcPts val="0"/>
              </a:spcAft>
            </a:pPr>
            <a:r>
              <a:rPr lang="zh-CN" altLang="en-US" sz="52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2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52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节　原子的核式结构模型</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2564904"/>
            <a:ext cx="11521280" cy="648072"/>
          </a:xfrm>
          <a:prstGeom prst="rect">
            <a:avLst/>
          </a:prstGeom>
        </p:spPr>
      </p:pic>
      <p:sp>
        <p:nvSpPr>
          <p:cNvPr id="2" name="内容占位符 1"/>
          <p:cNvSpPr>
            <a:spLocks noGrp="1"/>
          </p:cNvSpPr>
          <p:nvPr>
            <p:ph idx="1"/>
          </p:nvPr>
        </p:nvSpPr>
        <p:spPr>
          <a:xfrm>
            <a:off x="360854" y="2638653"/>
            <a:ext cx="11485848" cy="646331"/>
          </a:xfrm>
        </p:spPr>
        <p:txBody>
          <a:bodyPr/>
          <a:lstStyle/>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原子半径与原子核半径相差十万多倍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因此原子内部是十分</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空旷</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关键提醒Z.EPS" descr="id:2147489263;FounderCES"/>
          <p:cNvPicPr/>
          <p:nvPr/>
        </p:nvPicPr>
        <p:blipFill>
          <a:blip r:embed="rId3"/>
          <a:stretch>
            <a:fillRect/>
          </a:stretch>
        </p:blipFill>
        <p:spPr>
          <a:xfrm>
            <a:off x="478582" y="2801253"/>
            <a:ext cx="1539041" cy="303444"/>
          </a:xfrm>
          <a:prstGeom prst="rect">
            <a:avLst/>
          </a:prstGeom>
        </p:spPr>
      </p:pic>
    </p:spTree>
    <p:extLst>
      <p:ext uri="{BB962C8B-B14F-4D97-AF65-F5344CB8AC3E}">
        <p14:creationId xmlns:p14="http://schemas.microsoft.com/office/powerpoint/2010/main" val="28311216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1200329"/>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对</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阴极射线的认识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对阴极射线本质的认识</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两种</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观点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89284;FounderCES"/>
          <p:cNvPicPr/>
          <p:nvPr/>
        </p:nvPicPr>
        <p:blipFill>
          <a:blip r:embed="rId2"/>
          <a:stretch>
            <a:fillRect/>
          </a:stretch>
        </p:blipFill>
        <p:spPr>
          <a:xfrm>
            <a:off x="2854846" y="692696"/>
            <a:ext cx="6596380" cy="569595"/>
          </a:xfrm>
          <a:prstGeom prst="rect">
            <a:avLst/>
          </a:prstGeom>
        </p:spPr>
      </p:pic>
      <p:pic>
        <p:nvPicPr>
          <p:cNvPr id="4" name="要点1.EPS" descr="id:2147489291;FounderCES"/>
          <p:cNvPicPr/>
          <p:nvPr/>
        </p:nvPicPr>
        <p:blipFill>
          <a:blip r:embed="rId3"/>
          <a:stretch>
            <a:fillRect/>
          </a:stretch>
        </p:blipFill>
        <p:spPr>
          <a:xfrm>
            <a:off x="406574" y="1628800"/>
            <a:ext cx="864096" cy="303219"/>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2000129821"/>
              </p:ext>
            </p:extLst>
          </p:nvPr>
        </p:nvGraphicFramePr>
        <p:xfrm>
          <a:off x="262559" y="2630016"/>
          <a:ext cx="11665296" cy="2743200"/>
        </p:xfrm>
        <a:graphic>
          <a:graphicData uri="http://schemas.openxmlformats.org/drawingml/2006/table">
            <a:tbl>
              <a:tblPr firstRow="1" firstCol="1" bandRow="1"/>
              <a:tblGrid>
                <a:gridCol w="1944215">
                  <a:extLst>
                    <a:ext uri="{9D8B030D-6E8A-4147-A177-3AD203B41FA5}">
                      <a16:colId xmlns:a16="http://schemas.microsoft.com/office/drawing/2014/main" val="1184405293"/>
                    </a:ext>
                  </a:extLst>
                </a:gridCol>
                <a:gridCol w="2088232">
                  <a:extLst>
                    <a:ext uri="{9D8B030D-6E8A-4147-A177-3AD203B41FA5}">
                      <a16:colId xmlns:a16="http://schemas.microsoft.com/office/drawing/2014/main" val="1485038173"/>
                    </a:ext>
                  </a:extLst>
                </a:gridCol>
                <a:gridCol w="7632849">
                  <a:extLst>
                    <a:ext uri="{9D8B030D-6E8A-4147-A177-3AD203B41FA5}">
                      <a16:colId xmlns:a16="http://schemas.microsoft.com/office/drawing/2014/main" val="2824536095"/>
                    </a:ext>
                  </a:extLst>
                </a:gridCol>
              </a:tblGrid>
              <a:tr h="109728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两种观点</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代表人物</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观点内容</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943287983"/>
                  </a:ext>
                </a:extLst>
              </a:tr>
              <a:tr h="109728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电磁波说</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赫兹</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阴极射线是一种电磁辐射</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22351568"/>
                  </a:ext>
                </a:extLst>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粒子说</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汤姆孙</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阴极射线是一种带电粒子流</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466115856"/>
                  </a:ext>
                </a:extLst>
              </a:tr>
            </a:tbl>
          </a:graphicData>
        </a:graphic>
      </p:graphicFrame>
    </p:spTree>
    <p:extLst>
      <p:ext uri="{BB962C8B-B14F-4D97-AF65-F5344CB8AC3E}">
        <p14:creationId xmlns:p14="http://schemas.microsoft.com/office/powerpoint/2010/main" val="23763706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0808"/>
            <a:ext cx="11485848" cy="279223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阴极射线带电性质的判断方法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）方法一：在阴极射线所经区域加上电场，通过打在荧光屏上的亮点位置的变化和电场的情况确定阴极射线带电性质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）方法二：在阴极射线所经区域加一磁场，根据亮点位置的变化和左手定则确定阴极射线带电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734754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88667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电子比荷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或电荷量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的测定方法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）让电子通过正交的电磁场（</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），使其做直线运动，根据二力平衡，即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）得到粒子的运动速度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在其他条件不变的情况下，撤去电场，保留磁场，让电子在磁场中运动，由洛伦兹力提供向心力，则有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，根据电子运动的轨迹，由几何知识求出其半径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𝒓𝑩</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886676"/>
              </a:xfrm>
              <a:blipFill>
                <a:blip r:embed="rId2"/>
                <a:stretch>
                  <a:fillRect l="-796" r="-849"/>
                </a:stretch>
              </a:blipFill>
            </p:spPr>
            <p:txBody>
              <a:bodyPr/>
              <a:lstStyle/>
              <a:p>
                <a:r>
                  <a:rPr lang="zh-CN" altLang="en-US">
                    <a:noFill/>
                  </a:rPr>
                  <a:t> </a:t>
                </a:r>
              </a:p>
            </p:txBody>
          </p:sp>
        </mc:Fallback>
      </mc:AlternateContent>
      <p:pic>
        <p:nvPicPr>
          <p:cNvPr id="3" name="ca348.jpg" descr="id:2147491384;FounderCES"/>
          <p:cNvPicPr/>
          <p:nvPr/>
        </p:nvPicPr>
        <p:blipFill>
          <a:blip r:embed="rId3"/>
          <a:stretch>
            <a:fillRect/>
          </a:stretch>
        </p:blipFill>
        <p:spPr>
          <a:xfrm>
            <a:off x="4439022" y="2780928"/>
            <a:ext cx="3543935" cy="1471930"/>
          </a:xfrm>
          <a:prstGeom prst="rect">
            <a:avLst/>
          </a:prstGeom>
        </p:spPr>
      </p:pic>
    </p:spTree>
    <p:extLst>
      <p:ext uri="{BB962C8B-B14F-4D97-AF65-F5344CB8AC3E}">
        <p14:creationId xmlns:p14="http://schemas.microsoft.com/office/powerpoint/2010/main" val="562334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2066711"/>
                <a:ext cx="11485848" cy="1794337"/>
              </a:xfrm>
            </p:spPr>
            <p:txBody>
              <a:bodyPr/>
              <a:lstStyle/>
              <a:p>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）当电子以水平初速度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射入匀强电场并偏转时，电子在电场中的偏转量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𝒒𝑬</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值也可以确定其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比荷</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2066711"/>
                <a:ext cx="11485848" cy="1794337"/>
              </a:xfrm>
              <a:blipFill>
                <a:blip r:embed="rId2"/>
                <a:stretch>
                  <a:fillRect l="-796" r="-318"/>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587676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772816"/>
            <a:ext cx="11521280" cy="2664296"/>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844824"/>
                <a:ext cx="11485848" cy="2594493"/>
              </a:xfrm>
            </p:spPr>
            <p:txBody>
              <a:bodyPr/>
              <a:lstStyle/>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电子电荷量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的值为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1.602176634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电子的质量为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9.10938356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质子质量为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1.6726231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质子质量与电子质量的比值为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𝐩</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𝐞</m:t>
                            </m:r>
                          </m:sub>
                        </m:sSub>
                      </m:den>
                    </m:f>
                  </m:oMath>
                </a14:m>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1836</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844824"/>
                <a:ext cx="11485848" cy="2594493"/>
              </a:xfrm>
              <a:blipFill>
                <a:blip r:embed="rId3"/>
                <a:stretch>
                  <a:fillRect l="-796"/>
                </a:stretch>
              </a:blipFill>
            </p:spPr>
            <p:txBody>
              <a:bodyPr/>
              <a:lstStyle/>
              <a:p>
                <a:r>
                  <a:rPr lang="zh-CN" altLang="en-US">
                    <a:noFill/>
                  </a:rPr>
                  <a:t> </a:t>
                </a:r>
              </a:p>
            </p:txBody>
          </p:sp>
        </mc:Fallback>
      </mc:AlternateContent>
      <p:pic>
        <p:nvPicPr>
          <p:cNvPr id="3" name="拓展.EPS" descr="id:2147489298;FounderCES"/>
          <p:cNvPicPr/>
          <p:nvPr/>
        </p:nvPicPr>
        <p:blipFill>
          <a:blip r:embed="rId4"/>
          <a:stretch>
            <a:fillRect/>
          </a:stretch>
        </p:blipFill>
        <p:spPr>
          <a:xfrm>
            <a:off x="478582" y="2079432"/>
            <a:ext cx="1062990" cy="296545"/>
          </a:xfrm>
          <a:prstGeom prst="rect">
            <a:avLst/>
          </a:prstGeom>
        </p:spPr>
      </p:pic>
    </p:spTree>
    <p:extLst>
      <p:ext uri="{BB962C8B-B14F-4D97-AF65-F5344CB8AC3E}">
        <p14:creationId xmlns:p14="http://schemas.microsoft.com/office/powerpoint/2010/main" val="13325902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在汤姆孙测量阴极射线比荷的实验中，采用了如图所示的阴极射线管，从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出来的阴极射线经过电场加速后，水平射入长度为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平行板间，接着在荧光屏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中心出现荧光斑，若在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间加上方向向下、场强为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的匀强电场，阴极射线将向上偏转；如果在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电场区再加上一垂直纸面的磁感应强度为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图中未画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），荧光斑恰好回到荧光屏中心，接着再去掉电场，阴极射线向下偏转，偏转角为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试解决下列问题：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）说明阴极射线的电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89319;FounderCES"/>
          <p:cNvPicPr/>
          <p:nvPr/>
        </p:nvPicPr>
        <p:blipFill>
          <a:blip r:embed="rId2"/>
          <a:stretch>
            <a:fillRect/>
          </a:stretch>
        </p:blipFill>
        <p:spPr>
          <a:xfrm>
            <a:off x="406574" y="908720"/>
            <a:ext cx="1068705" cy="344170"/>
          </a:xfrm>
          <a:prstGeom prst="rect">
            <a:avLst/>
          </a:prstGeom>
        </p:spPr>
      </p:pic>
      <p:pic>
        <p:nvPicPr>
          <p:cNvPr id="4" name="tf21.jpg" descr="id:2147491405;FounderCES"/>
          <p:cNvPicPr/>
          <p:nvPr/>
        </p:nvPicPr>
        <p:blipFill>
          <a:blip r:embed="rId3"/>
          <a:stretch>
            <a:fillRect/>
          </a:stretch>
        </p:blipFill>
        <p:spPr>
          <a:xfrm>
            <a:off x="4222998" y="4797152"/>
            <a:ext cx="3958764" cy="1656184"/>
          </a:xfrm>
          <a:prstGeom prst="rect">
            <a:avLst/>
          </a:prstGeom>
        </p:spPr>
      </p:pic>
    </p:spTree>
    <p:extLst>
      <p:ext uri="{BB962C8B-B14F-4D97-AF65-F5344CB8AC3E}">
        <p14:creationId xmlns:p14="http://schemas.microsoft.com/office/powerpoint/2010/main" val="40070716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0808"/>
            <a:ext cx="11485848" cy="1200329"/>
          </a:xfrm>
        </p:spPr>
        <p:txBody>
          <a:bodyPr/>
          <a:lstStyle/>
          <a:p>
            <a:pPr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由于</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阴极射线向上偏转</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因此所受电场力方向向上</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又由于匀强电场方向向下</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电场力的方向与电场方向相反</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所以阴极射线带</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负电</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89326;FounderCES"/>
          <p:cNvPicPr/>
          <p:nvPr/>
        </p:nvPicPr>
        <p:blipFill>
          <a:blip r:embed="rId2"/>
          <a:stretch>
            <a:fillRect/>
          </a:stretch>
        </p:blipFill>
        <p:spPr>
          <a:xfrm>
            <a:off x="406574" y="1908257"/>
            <a:ext cx="798830" cy="284480"/>
          </a:xfrm>
          <a:prstGeom prst="rect">
            <a:avLst/>
          </a:prstGeom>
        </p:spPr>
      </p:pic>
      <p:sp>
        <p:nvSpPr>
          <p:cNvPr id="4" name="内容占位符 1"/>
          <p:cNvSpPr txBox="1">
            <a:spLocks/>
          </p:cNvSpPr>
          <p:nvPr/>
        </p:nvSpPr>
        <p:spPr bwMode="auto">
          <a:xfrm>
            <a:off x="360854" y="279951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负电</a:t>
            </a:r>
            <a:endParaRPr lang="zh-CN" altLang="en-US"/>
          </a:p>
        </p:txBody>
      </p:sp>
      <p:pic>
        <p:nvPicPr>
          <p:cNvPr id="5" name="24答案.EPS" descr="id:2147489333;FounderCES"/>
          <p:cNvPicPr/>
          <p:nvPr/>
        </p:nvPicPr>
        <p:blipFill>
          <a:blip r:embed="rId3"/>
          <a:stretch>
            <a:fillRect/>
          </a:stretch>
        </p:blipFill>
        <p:spPr>
          <a:xfrm>
            <a:off x="478582" y="2962112"/>
            <a:ext cx="792088" cy="281930"/>
          </a:xfrm>
          <a:prstGeom prst="rect">
            <a:avLst/>
          </a:prstGeom>
        </p:spPr>
      </p:pic>
      <p:pic>
        <p:nvPicPr>
          <p:cNvPr id="6" name="tf21.jpg" descr="id:2147491405;FounderCES"/>
          <p:cNvPicPr/>
          <p:nvPr/>
        </p:nvPicPr>
        <p:blipFill>
          <a:blip r:embed="rId4"/>
          <a:stretch>
            <a:fillRect/>
          </a:stretch>
        </p:blipFill>
        <p:spPr>
          <a:xfrm>
            <a:off x="3718942" y="3663608"/>
            <a:ext cx="3958764" cy="1656184"/>
          </a:xfrm>
          <a:prstGeom prst="rect">
            <a:avLst/>
          </a:prstGeom>
        </p:spPr>
      </p:pic>
    </p:spTree>
    <p:extLst>
      <p:ext uri="{BB962C8B-B14F-4D97-AF65-F5344CB8AC3E}">
        <p14:creationId xmlns:p14="http://schemas.microsoft.com/office/powerpoint/2010/main" val="2640286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）说明图中磁场的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f21.jpg" descr="id:2147491405;FounderCES"/>
          <p:cNvPicPr/>
          <p:nvPr/>
        </p:nvPicPr>
        <p:blipFill>
          <a:blip r:embed="rId2"/>
          <a:stretch>
            <a:fillRect/>
          </a:stretch>
        </p:blipFill>
        <p:spPr>
          <a:xfrm>
            <a:off x="3502918" y="1484784"/>
            <a:ext cx="3958764" cy="1656184"/>
          </a:xfrm>
          <a:prstGeom prst="rect">
            <a:avLst/>
          </a:prstGeom>
        </p:spPr>
      </p:pic>
      <p:sp>
        <p:nvSpPr>
          <p:cNvPr id="4" name="内容占位符 1"/>
          <p:cNvSpPr txBox="1">
            <a:spLocks/>
          </p:cNvSpPr>
          <p:nvPr/>
        </p:nvSpPr>
        <p:spPr bwMode="auto">
          <a:xfrm>
            <a:off x="360854" y="3122384"/>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由于所加磁场使阴极射线受到向下的洛伦兹力</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由左手定则得磁场的方向垂直纸面向里</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解析.EPS" descr="id:2147489326;FounderCES"/>
          <p:cNvPicPr/>
          <p:nvPr/>
        </p:nvPicPr>
        <p:blipFill>
          <a:blip r:embed="rId3"/>
          <a:stretch>
            <a:fillRect/>
          </a:stretch>
        </p:blipFill>
        <p:spPr>
          <a:xfrm>
            <a:off x="406574" y="3329833"/>
            <a:ext cx="798830" cy="284480"/>
          </a:xfrm>
          <a:prstGeom prst="rect">
            <a:avLst/>
          </a:prstGeom>
        </p:spPr>
      </p:pic>
      <p:sp>
        <p:nvSpPr>
          <p:cNvPr id="6" name="内容占位符 1"/>
          <p:cNvSpPr txBox="1">
            <a:spLocks/>
          </p:cNvSpPr>
          <p:nvPr/>
        </p:nvSpPr>
        <p:spPr bwMode="auto">
          <a:xfrm>
            <a:off x="360854" y="422090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垂直纸面向里</a:t>
            </a:r>
            <a:endParaRPr lang="zh-CN" altLang="en-US"/>
          </a:p>
        </p:txBody>
      </p:sp>
      <p:pic>
        <p:nvPicPr>
          <p:cNvPr id="7" name="24答案.EPS" descr="id:2147489333;FounderCES"/>
          <p:cNvPicPr/>
          <p:nvPr/>
        </p:nvPicPr>
        <p:blipFill>
          <a:blip r:embed="rId4"/>
          <a:stretch>
            <a:fillRect/>
          </a:stretch>
        </p:blipFill>
        <p:spPr>
          <a:xfrm>
            <a:off x="478582" y="4383504"/>
            <a:ext cx="792088" cy="281930"/>
          </a:xfrm>
          <a:prstGeom prst="rect">
            <a:avLst/>
          </a:prstGeom>
        </p:spPr>
      </p:pic>
    </p:spTree>
    <p:extLst>
      <p:ext uri="{BB962C8B-B14F-4D97-AF65-F5344CB8AC3E}">
        <p14:creationId xmlns:p14="http://schemas.microsoft.com/office/powerpoint/2010/main" val="412037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，求出阴极射线的比荷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f21.jpg" descr="id:2147491405;FounderCES"/>
          <p:cNvPicPr/>
          <p:nvPr/>
        </p:nvPicPr>
        <p:blipFill>
          <a:blip r:embed="rId2"/>
          <a:stretch>
            <a:fillRect/>
          </a:stretch>
        </p:blipFill>
        <p:spPr>
          <a:xfrm>
            <a:off x="4222998" y="1340768"/>
            <a:ext cx="2952328" cy="1235133"/>
          </a:xfrm>
          <a:prstGeom prst="rect">
            <a:avLst/>
          </a:prstGeom>
        </p:spPr>
      </p:pic>
      <mc:AlternateContent xmlns:mc="http://schemas.openxmlformats.org/markup-compatibility/2006">
        <mc:Choice xmlns:a14="http://schemas.microsoft.com/office/drawing/2010/main" Requires="a14">
          <p:sp>
            <p:nvSpPr>
              <p:cNvPr id="4" name="内容占位符 1"/>
              <p:cNvSpPr txBox="1">
                <a:spLocks/>
              </p:cNvSpPr>
              <p:nvPr/>
            </p:nvSpPr>
            <p:spPr bwMode="auto">
              <a:xfrm>
                <a:off x="360854" y="2585411"/>
                <a:ext cx="11485848" cy="343587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设</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此射线中的粒子带电荷量为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质量为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当射线在</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间做匀速直线运动时</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当射线在</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间的磁场中偏转时</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如答图所示</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同时又有</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联立解得</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𝒒</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𝑬</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𝜽</m:t>
                        </m:r>
                      </m:num>
                      <m:den>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𝑳</m:t>
                        </m:r>
                      </m:den>
                    </m:f>
                  </m:oMath>
                </a14:m>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1"/>
              <p:cNvSpPr txBox="1">
                <a:spLocks noRot="1" noChangeAspect="1" noMove="1" noResize="1" noEditPoints="1" noAdjustHandles="1" noChangeArrowheads="1" noChangeShapeType="1" noTextEdit="1"/>
              </p:cNvSpPr>
              <p:nvPr/>
            </p:nvSpPr>
            <p:spPr bwMode="auto">
              <a:xfrm>
                <a:off x="360854" y="2585411"/>
                <a:ext cx="11485848" cy="3435877"/>
              </a:xfrm>
              <a:prstGeom prst="rect">
                <a:avLst/>
              </a:prstGeom>
              <a:blipFill>
                <a:blip r:embed="rId3"/>
                <a:stretch>
                  <a:fillRect l="-796" r="-84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24解析.EPS" descr="id:2147489326;FounderCES"/>
          <p:cNvPicPr/>
          <p:nvPr/>
        </p:nvPicPr>
        <p:blipFill>
          <a:blip r:embed="rId4"/>
          <a:stretch>
            <a:fillRect/>
          </a:stretch>
        </p:blipFill>
        <p:spPr>
          <a:xfrm>
            <a:off x="406574" y="2792860"/>
            <a:ext cx="798830" cy="284480"/>
          </a:xfrm>
          <a:prstGeom prst="rect">
            <a:avLst/>
          </a:prstGeom>
        </p:spPr>
      </p:pic>
      <p:pic>
        <p:nvPicPr>
          <p:cNvPr id="6" name="tf22.jpg" descr="id:2147491419;FounderCES"/>
          <p:cNvPicPr/>
          <p:nvPr/>
        </p:nvPicPr>
        <p:blipFill>
          <a:blip r:embed="rId5"/>
          <a:stretch>
            <a:fillRect/>
          </a:stretch>
        </p:blipFill>
        <p:spPr>
          <a:xfrm>
            <a:off x="9191550" y="3612107"/>
            <a:ext cx="1599725" cy="1800200"/>
          </a:xfrm>
          <a:prstGeom prst="rect">
            <a:avLst/>
          </a:prstGeom>
        </p:spPr>
      </p:pic>
      <mc:AlternateContent xmlns:mc="http://schemas.openxmlformats.org/markup-compatibility/2006">
        <mc:Choice xmlns:a14="http://schemas.microsoft.com/office/drawing/2010/main" Requires="a14">
          <p:sp>
            <p:nvSpPr>
              <p:cNvPr id="7" name="内容占位符 1"/>
              <p:cNvSpPr txBox="1">
                <a:spLocks/>
              </p:cNvSpPr>
              <p:nvPr/>
            </p:nvSpPr>
            <p:spPr bwMode="auto">
              <a:xfrm>
                <a:off x="360854" y="5775461"/>
                <a:ext cx="11485848" cy="89389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ea typeface="Cambria Math" panose="02040503050406030204" pitchFamily="18" charset="0"/>
                    <a:cs typeface="Times New Roman" panose="02020603050405020304" pitchFamily="18" charset="0"/>
                  </a:rPr>
                  <a:t>              </a:t>
                </a:r>
                <a14:m>
                  <m:oMath xmlns:m="http://schemas.openxmlformats.org/officeDocument/2006/math">
                    <m:f>
                      <m:fPr>
                        <m:ctrlPr>
                          <a:rPr lang="zh-CN" altLang="zh-CN" b="1"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𝐄𝐬𝐢𝐧</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𝛉</m:t>
                        </m:r>
                      </m:num>
                      <m:den>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𝐋</m:t>
                        </m:r>
                      </m:den>
                    </m:f>
                  </m:oMath>
                </a14:m>
                <a:r>
                  <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1"/>
              <p:cNvSpPr txBox="1">
                <a:spLocks noRot="1" noChangeAspect="1" noMove="1" noResize="1" noEditPoints="1" noAdjustHandles="1" noChangeArrowheads="1" noChangeShapeType="1" noTextEdit="1"/>
              </p:cNvSpPr>
              <p:nvPr/>
            </p:nvSpPr>
            <p:spPr bwMode="auto">
              <a:xfrm>
                <a:off x="360854" y="5775461"/>
                <a:ext cx="11485848" cy="893899"/>
              </a:xfrm>
              <a:prstGeom prst="rect">
                <a:avLst/>
              </a:prstGeom>
              <a:blipFill>
                <a:blip r:embed="rId6"/>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8" name="24答案.EPS" descr="id:2147489333;FounderCES"/>
          <p:cNvPicPr/>
          <p:nvPr/>
        </p:nvPicPr>
        <p:blipFill>
          <a:blip r:embed="rId7"/>
          <a:stretch>
            <a:fillRect/>
          </a:stretch>
        </p:blipFill>
        <p:spPr>
          <a:xfrm>
            <a:off x="478582" y="6160187"/>
            <a:ext cx="792088" cy="281930"/>
          </a:xfrm>
          <a:prstGeom prst="rect">
            <a:avLst/>
          </a:prstGeom>
        </p:spPr>
      </p:pic>
    </p:spTree>
    <p:extLst>
      <p:ext uri="{BB962C8B-B14F-4D97-AF65-F5344CB8AC3E}">
        <p14:creationId xmlns:p14="http://schemas.microsoft.com/office/powerpoint/2010/main" val="3983338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4524315"/>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电子</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的发现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物质结构的早期探究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）古人曾将自然界的某些具体物质视为构成世界万物的元素：我国古代的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五行说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认为，万物是由金、木、水、火、土五种基本</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组成的；古希腊的亚里士多德认为，万物的本质是土、水、火、空气四种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，天体则由第五种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以太</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1661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年，玻意耳以化学实验为基础建立了科学的元素论；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世纪初，道尔顿提出了原子论；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1811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年，阿伏伽德罗提出了分子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假说</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89207;FounderCES"/>
          <p:cNvPicPr/>
          <p:nvPr/>
        </p:nvPicPr>
        <p:blipFill>
          <a:blip r:embed="rId2"/>
          <a:stretch>
            <a:fillRect/>
          </a:stretch>
        </p:blipFill>
        <p:spPr>
          <a:xfrm>
            <a:off x="2926854" y="764704"/>
            <a:ext cx="5804910" cy="501645"/>
          </a:xfrm>
          <a:prstGeom prst="rect">
            <a:avLst/>
          </a:prstGeom>
        </p:spPr>
      </p:pic>
      <p:pic>
        <p:nvPicPr>
          <p:cNvPr id="4" name="知识点1.EPS" descr="id:2147489214;FounderCES"/>
          <p:cNvPicPr/>
          <p:nvPr/>
        </p:nvPicPr>
        <p:blipFill>
          <a:blip r:embed="rId3"/>
          <a:stretch>
            <a:fillRect/>
          </a:stretch>
        </p:blipFill>
        <p:spPr>
          <a:xfrm>
            <a:off x="406574" y="1484784"/>
            <a:ext cx="1116965" cy="308610"/>
          </a:xfrm>
          <a:prstGeom prst="rect">
            <a:avLst/>
          </a:prstGeom>
        </p:spPr>
      </p:pic>
    </p:spTree>
    <p:extLst>
      <p:ext uri="{BB962C8B-B14F-4D97-AF65-F5344CB8AC3E}">
        <p14:creationId xmlns:p14="http://schemas.microsoft.com/office/powerpoint/2010/main" val="2329675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57269"/>
            <a:ext cx="11485848" cy="1200329"/>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原子核</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式结构模型的理解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原子核式结构模型与</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葡萄干面包</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模型</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比较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89340;FounderCES"/>
          <p:cNvPicPr/>
          <p:nvPr/>
        </p:nvPicPr>
        <p:blipFill>
          <a:blip r:embed="rId2"/>
          <a:stretch>
            <a:fillRect/>
          </a:stretch>
        </p:blipFill>
        <p:spPr>
          <a:xfrm>
            <a:off x="406574" y="1519869"/>
            <a:ext cx="912495" cy="320040"/>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2547789054"/>
              </p:ext>
            </p:extLst>
          </p:nvPr>
        </p:nvGraphicFramePr>
        <p:xfrm>
          <a:off x="334567" y="2599989"/>
          <a:ext cx="11521280" cy="2125155"/>
        </p:xfrm>
        <a:graphic>
          <a:graphicData uri="http://schemas.openxmlformats.org/drawingml/2006/table">
            <a:tbl>
              <a:tblPr firstRow="1" firstCol="1" bandRow="1"/>
              <a:tblGrid>
                <a:gridCol w="5760639">
                  <a:extLst>
                    <a:ext uri="{9D8B030D-6E8A-4147-A177-3AD203B41FA5}">
                      <a16:colId xmlns:a16="http://schemas.microsoft.com/office/drawing/2014/main" val="962395312"/>
                    </a:ext>
                  </a:extLst>
                </a:gridCol>
                <a:gridCol w="5760641">
                  <a:extLst>
                    <a:ext uri="{9D8B030D-6E8A-4147-A177-3AD203B41FA5}">
                      <a16:colId xmlns:a16="http://schemas.microsoft.com/office/drawing/2014/main" val="1369846954"/>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原子核式结构模型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黑体"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葡萄干面包</a:t>
                      </a:r>
                      <a:r>
                        <a:rPr lang="en-US" sz="2400" b="1">
                          <a:solidFill>
                            <a:srgbClr val="000000"/>
                          </a:solidFill>
                          <a:effectLst/>
                          <a:latin typeface="黑体"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973027327"/>
                  </a:ext>
                </a:extLst>
              </a:tr>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原子内部是非常空旷的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正电荷和几乎全部质量集中在一个很小的核上</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原子是充满了均匀分布的正电荷的球体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749852735"/>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电子绕核高速旋转</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电子镶嵌在原子球体内</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781761215"/>
                  </a:ext>
                </a:extLst>
              </a:tr>
            </a:tbl>
          </a:graphicData>
        </a:graphic>
      </p:graphicFrame>
    </p:spTree>
    <p:extLst>
      <p:ext uri="{BB962C8B-B14F-4D97-AF65-F5344CB8AC3E}">
        <p14:creationId xmlns:p14="http://schemas.microsoft.com/office/powerpoint/2010/main" val="14138807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核式结构模型对</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粒子散射实验结果的解释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粒子穿过原子时，如果离核较远，受到原子核的斥力很小，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粒子就像穿过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一片空地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一样，无遮无挡，运动方向改变很小，又因为原子核很小，所以绝大多数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粒子不发生偏转</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）只有当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粒子十分接近原子核时，才受到很大的库仑力作用，发生大角度偏转，而这种机会很小，所以只有极少数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粒子发生了大角度偏转</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粒子正对着原子核射来，偏转角几乎达到</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，这种机会极小，如图所示</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a349a.jpg" descr="id:2147491448;FounderCES"/>
          <p:cNvPicPr/>
          <p:nvPr/>
        </p:nvPicPr>
        <p:blipFill>
          <a:blip r:embed="rId2"/>
          <a:stretch>
            <a:fillRect/>
          </a:stretch>
        </p:blipFill>
        <p:spPr>
          <a:xfrm>
            <a:off x="4511030" y="4725144"/>
            <a:ext cx="2232248" cy="1755292"/>
          </a:xfrm>
          <a:prstGeom prst="rect">
            <a:avLst/>
          </a:prstGeom>
        </p:spPr>
      </p:pic>
    </p:spTree>
    <p:extLst>
      <p:ext uri="{BB962C8B-B14F-4D97-AF65-F5344CB8AC3E}">
        <p14:creationId xmlns:p14="http://schemas.microsoft.com/office/powerpoint/2010/main" val="37142486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92917"/>
            <a:ext cx="11485848" cy="3416320"/>
          </a:xfrm>
        </p:spPr>
        <p:txBody>
          <a:bodyPr/>
          <a:lstStyle/>
          <a:p>
            <a:pPr algn="dist"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在卢瑟福的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粒子散射实验中，金箔中的原子核可以看作静止不动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下列四幅</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图，画的是两个</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粒子经历金箔散射过程的径迹示意图，其中符合实验事实</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endPar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8101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89362;FounderCES"/>
          <p:cNvPicPr/>
          <p:nvPr/>
        </p:nvPicPr>
        <p:blipFill>
          <a:blip r:embed="rId2"/>
          <a:stretch>
            <a:fillRect/>
          </a:stretch>
        </p:blipFill>
        <p:spPr>
          <a:xfrm>
            <a:off x="406574" y="1155517"/>
            <a:ext cx="921385" cy="296545"/>
          </a:xfrm>
          <a:prstGeom prst="rect">
            <a:avLst/>
          </a:prstGeom>
        </p:spPr>
      </p:pic>
      <p:pic>
        <p:nvPicPr>
          <p:cNvPr id="4" name="tf43.jpg" descr="id:2147491462;FounderCES"/>
          <p:cNvPicPr/>
          <p:nvPr/>
        </p:nvPicPr>
        <p:blipFill>
          <a:blip r:embed="rId3"/>
          <a:stretch>
            <a:fillRect/>
          </a:stretch>
        </p:blipFill>
        <p:spPr>
          <a:xfrm>
            <a:off x="1126654" y="2636912"/>
            <a:ext cx="1090295" cy="617220"/>
          </a:xfrm>
          <a:prstGeom prst="rect">
            <a:avLst/>
          </a:prstGeom>
        </p:spPr>
      </p:pic>
      <p:pic>
        <p:nvPicPr>
          <p:cNvPr id="5" name="tf44.jpg" descr="id:2147491469;FounderCES"/>
          <p:cNvPicPr/>
          <p:nvPr/>
        </p:nvPicPr>
        <p:blipFill>
          <a:blip r:embed="rId4"/>
          <a:stretch>
            <a:fillRect/>
          </a:stretch>
        </p:blipFill>
        <p:spPr>
          <a:xfrm>
            <a:off x="6599262" y="2564904"/>
            <a:ext cx="916305" cy="854710"/>
          </a:xfrm>
          <a:prstGeom prst="rect">
            <a:avLst/>
          </a:prstGeom>
        </p:spPr>
      </p:pic>
      <p:pic>
        <p:nvPicPr>
          <p:cNvPr id="6" name="tf45.jpg" descr="id:2147491476;FounderCES"/>
          <p:cNvPicPr/>
          <p:nvPr/>
        </p:nvPicPr>
        <p:blipFill>
          <a:blip r:embed="rId5"/>
          <a:stretch>
            <a:fillRect/>
          </a:stretch>
        </p:blipFill>
        <p:spPr>
          <a:xfrm>
            <a:off x="1126654" y="3717032"/>
            <a:ext cx="1289685" cy="795020"/>
          </a:xfrm>
          <a:prstGeom prst="rect">
            <a:avLst/>
          </a:prstGeom>
        </p:spPr>
      </p:pic>
      <p:pic>
        <p:nvPicPr>
          <p:cNvPr id="7" name="tf46.jpg" descr="id:2147491483;FounderCES"/>
          <p:cNvPicPr/>
          <p:nvPr/>
        </p:nvPicPr>
        <p:blipFill>
          <a:blip r:embed="rId6"/>
          <a:stretch>
            <a:fillRect/>
          </a:stretch>
        </p:blipFill>
        <p:spPr>
          <a:xfrm>
            <a:off x="6671270" y="3861048"/>
            <a:ext cx="1167325" cy="936104"/>
          </a:xfrm>
          <a:prstGeom prst="rect">
            <a:avLst/>
          </a:prstGeom>
        </p:spPr>
      </p:pic>
      <p:sp>
        <p:nvSpPr>
          <p:cNvPr id="8" name="内容占位符 1"/>
          <p:cNvSpPr txBox="1">
            <a:spLocks/>
          </p:cNvSpPr>
          <p:nvPr/>
        </p:nvSpPr>
        <p:spPr bwMode="auto">
          <a:xfrm>
            <a:off x="334566" y="4604935"/>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α</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粒子与原子核相互排斥</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其离原子核越近</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受到的库仑力越大</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散射角度越大</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运动方向变化越明显</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24解析.EPS" descr="id:2147489326;FounderCES"/>
          <p:cNvPicPr/>
          <p:nvPr/>
        </p:nvPicPr>
        <p:blipFill>
          <a:blip r:embed="rId7"/>
          <a:stretch>
            <a:fillRect/>
          </a:stretch>
        </p:blipFill>
        <p:spPr>
          <a:xfrm>
            <a:off x="380286" y="4812384"/>
            <a:ext cx="798830" cy="284480"/>
          </a:xfrm>
          <a:prstGeom prst="rect">
            <a:avLst/>
          </a:prstGeom>
        </p:spPr>
      </p:pic>
      <p:sp>
        <p:nvSpPr>
          <p:cNvPr id="10" name="内容占位符 1"/>
          <p:cNvSpPr txBox="1">
            <a:spLocks/>
          </p:cNvSpPr>
          <p:nvPr/>
        </p:nvSpPr>
        <p:spPr bwMode="auto">
          <a:xfrm>
            <a:off x="360854" y="5661248"/>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C</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24答案.EPS" descr="id:2147489333;FounderCES"/>
          <p:cNvPicPr/>
          <p:nvPr/>
        </p:nvPicPr>
        <p:blipFill>
          <a:blip r:embed="rId8"/>
          <a:stretch>
            <a:fillRect/>
          </a:stretch>
        </p:blipFill>
        <p:spPr>
          <a:xfrm>
            <a:off x="478582" y="5823848"/>
            <a:ext cx="792088" cy="281930"/>
          </a:xfrm>
          <a:prstGeom prst="rect">
            <a:avLst/>
          </a:prstGeom>
        </p:spPr>
      </p:pic>
    </p:spTree>
    <p:extLst>
      <p:ext uri="{BB962C8B-B14F-4D97-AF65-F5344CB8AC3E}">
        <p14:creationId xmlns:p14="http://schemas.microsoft.com/office/powerpoint/2010/main" val="17202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959223"/>
            <a:ext cx="11521280" cy="1133544"/>
          </a:xfrm>
          <a:prstGeom prst="rect">
            <a:avLst/>
          </a:prstGeom>
        </p:spPr>
      </p:pic>
      <p:sp>
        <p:nvSpPr>
          <p:cNvPr id="2" name="内容占位符 1"/>
          <p:cNvSpPr>
            <a:spLocks noGrp="1"/>
          </p:cNvSpPr>
          <p:nvPr>
            <p:ph idx="1"/>
          </p:nvPr>
        </p:nvSpPr>
        <p:spPr>
          <a:xfrm>
            <a:off x="360854" y="1940639"/>
            <a:ext cx="11485848" cy="1200329"/>
          </a:xfrm>
        </p:spPr>
        <p:txBody>
          <a:bodyPr/>
          <a:lstStyle/>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粒子运动过程中受到金原子核的斥力作用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粒子运动的径迹向着斥力的方向</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弯曲</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顿有所悟.EPS" descr="id:2147489475;FounderCES"/>
          <p:cNvPicPr/>
          <p:nvPr/>
        </p:nvPicPr>
        <p:blipFill>
          <a:blip r:embed="rId3"/>
          <a:stretch>
            <a:fillRect/>
          </a:stretch>
        </p:blipFill>
        <p:spPr>
          <a:xfrm>
            <a:off x="406574" y="2175247"/>
            <a:ext cx="1353185" cy="296545"/>
          </a:xfrm>
          <a:prstGeom prst="rect">
            <a:avLst/>
          </a:prstGeom>
        </p:spPr>
      </p:pic>
    </p:spTree>
    <p:extLst>
      <p:ext uri="{BB962C8B-B14F-4D97-AF65-F5344CB8AC3E}">
        <p14:creationId xmlns:p14="http://schemas.microsoft.com/office/powerpoint/2010/main" val="39786614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6874"/>
            <a:ext cx="11485848" cy="452431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卢瑟福的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粒子散射实验装置如图所示，在一个小铅盒里放有少量的放射性元素钋，它发出的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粒子从铅盒的小孔射出，形成很细的一束射线，打到金箔上，最后在环形荧光屏上产生闪烁的光点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粒子发生偏转是由于它跟金箔中的电子发生了碰撞</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粒子接近金箔中的电子时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电子对</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吸引力</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之发生明显偏转</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粒子散射实验可以估算原子核半径的数量级约为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粒子散射实验说明了原子中有一个带正电的核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几乎集中了原子全部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3.EPS" descr="id:2147489419;FounderCES"/>
          <p:cNvPicPr/>
          <p:nvPr/>
        </p:nvPicPr>
        <p:blipFill>
          <a:blip r:embed="rId2"/>
          <a:stretch>
            <a:fillRect/>
          </a:stretch>
        </p:blipFill>
        <p:spPr>
          <a:xfrm>
            <a:off x="384463" y="1349474"/>
            <a:ext cx="958215" cy="308610"/>
          </a:xfrm>
          <a:prstGeom prst="rect">
            <a:avLst/>
          </a:prstGeom>
        </p:spPr>
      </p:pic>
      <p:pic>
        <p:nvPicPr>
          <p:cNvPr id="4" name="ca350.jpg" descr="id:2147491518;FounderCES"/>
          <p:cNvPicPr/>
          <p:nvPr/>
        </p:nvPicPr>
        <p:blipFill>
          <a:blip r:embed="rId3"/>
          <a:stretch>
            <a:fillRect/>
          </a:stretch>
        </p:blipFill>
        <p:spPr>
          <a:xfrm>
            <a:off x="8831510" y="2852936"/>
            <a:ext cx="2668905" cy="1662430"/>
          </a:xfrm>
          <a:prstGeom prst="rect">
            <a:avLst/>
          </a:prstGeom>
        </p:spPr>
      </p:pic>
    </p:spTree>
    <p:extLst>
      <p:ext uri="{BB962C8B-B14F-4D97-AF65-F5344CB8AC3E}">
        <p14:creationId xmlns:p14="http://schemas.microsoft.com/office/powerpoint/2010/main" val="29598240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575291"/>
              </a:xfrm>
            </p:spPr>
            <p:txBody>
              <a:bodyPr/>
              <a:lstStyle/>
              <a:p>
                <a:pPr hangingPunct="0">
                  <a:lnSpc>
                    <a:spcPct val="130000"/>
                  </a:lnSpc>
                  <a:spcAft>
                    <a:spcPts val="0"/>
                  </a:spcAft>
                </a:pP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粒子偏转主要是受到占原子绝大部分质量的带正电的原子核的斥力造成的</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电子的质量很小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粒子与电子的碰撞对运动轨迹的影响可忽略不计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大角度的偏转不可能是电子造成的</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因为电子的质量只有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粒子的</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𝟕𝟑𝟎𝟎</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它对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粒子速度的大小和方向的影响就像灰尘对枪弹的影响</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完全可以忽略不计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粒子散射实验可以用来估算原子核半径</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对于一般的原子核</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实验确定的原子核半径的数量级为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而整个原子半径的数量级是</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两者相差十万倍之多</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可见原子内部是十分</a:t>
                </a:r>
                <a:r>
                  <a:rPr lang="en-US" altLang="zh-CN" b="1">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空旷</a:t>
                </a:r>
                <a:r>
                  <a:rPr lang="en-US" altLang="zh-CN" b="1">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占原子绝大部分质量的带正电的物质集中在很小的空间范围</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这样才会使</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粒子在经过时受到很强的斥力</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使其发生大角度的偏转</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575291"/>
              </a:xfrm>
              <a:blipFill>
                <a:blip r:embed="rId2"/>
                <a:stretch>
                  <a:fillRect l="-796" t="-133" r="-849" b="-2130"/>
                </a:stretch>
              </a:blipFill>
            </p:spPr>
            <p:txBody>
              <a:bodyPr/>
              <a:lstStyle/>
              <a:p>
                <a:r>
                  <a:rPr lang="zh-CN" altLang="en-US">
                    <a:noFill/>
                  </a:rPr>
                  <a:t> </a:t>
                </a:r>
              </a:p>
            </p:txBody>
          </p:sp>
        </mc:Fallback>
      </mc:AlternateContent>
      <p:pic>
        <p:nvPicPr>
          <p:cNvPr id="3" name="24解析.EPS" descr="id:2147489326;FounderCES"/>
          <p:cNvPicPr/>
          <p:nvPr/>
        </p:nvPicPr>
        <p:blipFill>
          <a:blip r:embed="rId3"/>
          <a:stretch>
            <a:fillRect/>
          </a:stretch>
        </p:blipFill>
        <p:spPr>
          <a:xfrm>
            <a:off x="406574" y="953569"/>
            <a:ext cx="798830" cy="284480"/>
          </a:xfrm>
          <a:prstGeom prst="rect">
            <a:avLst/>
          </a:prstGeom>
        </p:spPr>
      </p:pic>
      <p:pic>
        <p:nvPicPr>
          <p:cNvPr id="4" name="ca350.jpg" descr="id:2147491518;FounderCES"/>
          <p:cNvPicPr/>
          <p:nvPr/>
        </p:nvPicPr>
        <p:blipFill>
          <a:blip r:embed="rId4"/>
          <a:stretch>
            <a:fillRect/>
          </a:stretch>
        </p:blipFill>
        <p:spPr>
          <a:xfrm>
            <a:off x="4943078" y="5013176"/>
            <a:ext cx="2312067" cy="1440160"/>
          </a:xfrm>
          <a:prstGeom prst="rect">
            <a:avLst/>
          </a:prstGeom>
        </p:spPr>
      </p:pic>
      <p:sp>
        <p:nvSpPr>
          <p:cNvPr id="5" name="内容占位符 1"/>
          <p:cNvSpPr txBox="1">
            <a:spLocks/>
          </p:cNvSpPr>
          <p:nvPr/>
        </p:nvSpPr>
        <p:spPr bwMode="auto">
          <a:xfrm>
            <a:off x="360854" y="5301208"/>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D</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答案.EPS" descr="id:2147489333;FounderCES"/>
          <p:cNvPicPr/>
          <p:nvPr/>
        </p:nvPicPr>
        <p:blipFill>
          <a:blip r:embed="rId5"/>
          <a:stretch>
            <a:fillRect/>
          </a:stretch>
        </p:blipFill>
        <p:spPr>
          <a:xfrm>
            <a:off x="478582" y="5463808"/>
            <a:ext cx="792088" cy="281930"/>
          </a:xfrm>
          <a:prstGeom prst="rect">
            <a:avLst/>
          </a:prstGeom>
        </p:spPr>
      </p:pic>
    </p:spTree>
    <p:extLst>
      <p:ext uri="{BB962C8B-B14F-4D97-AF65-F5344CB8AC3E}">
        <p14:creationId xmlns:p14="http://schemas.microsoft.com/office/powerpoint/2010/main" val="4113283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071320"/>
            <a:ext cx="11521280" cy="4733944"/>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052736"/>
                <a:ext cx="11485848" cy="4726679"/>
              </a:xfrm>
            </p:spPr>
            <p:txBody>
              <a:bodyPr/>
              <a:lstStyle/>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假设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粒子与电子发生弹性正碰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电子原来是静止的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粒子初速度为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与电子碰撞后速度为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电子质量为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粒子碰撞后速度为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已知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由动量守恒定律可得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由能量守恒定律可得</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联立解得碰撞后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粒子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粒子速度变化量为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𝒎𝒗</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把</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代入上式得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0.000</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粒子速度的变化量只有原速度的万分之三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即原子中的电子不能使</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粒子发生明显的</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偏转</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052736"/>
                <a:ext cx="11485848" cy="4726679"/>
              </a:xfrm>
              <a:blipFill>
                <a:blip r:embed="rId3"/>
                <a:stretch>
                  <a:fillRect l="-796" r="-849" b="-645"/>
                </a:stretch>
              </a:blipFill>
            </p:spPr>
            <p:txBody>
              <a:bodyPr/>
              <a:lstStyle/>
              <a:p>
                <a:r>
                  <a:rPr lang="zh-CN" altLang="en-US">
                    <a:noFill/>
                  </a:rPr>
                  <a:t> </a:t>
                </a:r>
              </a:p>
            </p:txBody>
          </p:sp>
        </mc:Fallback>
      </mc:AlternateContent>
      <p:pic>
        <p:nvPicPr>
          <p:cNvPr id="3" name="顿有所悟.EPS" descr="id:2147489475;FounderCES"/>
          <p:cNvPicPr/>
          <p:nvPr/>
        </p:nvPicPr>
        <p:blipFill>
          <a:blip r:embed="rId4"/>
          <a:stretch>
            <a:fillRect/>
          </a:stretch>
        </p:blipFill>
        <p:spPr>
          <a:xfrm>
            <a:off x="406574" y="1287344"/>
            <a:ext cx="1353185" cy="296545"/>
          </a:xfrm>
          <a:prstGeom prst="rect">
            <a:avLst/>
          </a:prstGeom>
        </p:spPr>
      </p:pic>
    </p:spTree>
    <p:extLst>
      <p:ext uri="{BB962C8B-B14F-4D97-AF65-F5344CB8AC3E}">
        <p14:creationId xmlns:p14="http://schemas.microsoft.com/office/powerpoint/2010/main" val="1966876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阴极射线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在研究稀薄气体放电时，当玻璃管内的气体足够稀薄时，阴极会发出一种射线，这种射线能使玻璃管壁发出荧光，这种射线称为阴极射线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汤姆孙的探究方法及结论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）通过使阴极射线粒子受到的静电力和洛伦兹力平衡等方法，确定了它的本质是带负电的粒子流，并确定了其速度，测量出了这些粒子的比荷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）用不同材料的阴极做实验，所得比荷的数值都相同，是氢离子比荷的近两千倍</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）结论：阴极射线粒子带负电，其电荷量的大小与氢离子大致相同，而质量比氢离子小得多，他把这种带电粒子称为电子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）电子电荷量的精确测定是由密立根于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1909</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年通过著名的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油滴实验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完成的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218107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772816"/>
            <a:ext cx="11521280" cy="3528392"/>
          </a:xfrm>
          <a:prstGeom prst="rect">
            <a:avLst/>
          </a:prstGeom>
        </p:spPr>
      </p:pic>
      <p:sp>
        <p:nvSpPr>
          <p:cNvPr id="2" name="内容占位符 1"/>
          <p:cNvSpPr>
            <a:spLocks noGrp="1"/>
          </p:cNvSpPr>
          <p:nvPr>
            <p:ph idx="1"/>
          </p:nvPr>
        </p:nvSpPr>
        <p:spPr>
          <a:xfrm>
            <a:off x="360854" y="1844824"/>
            <a:ext cx="11485848" cy="3416320"/>
          </a:xfrm>
        </p:spPr>
        <p:txBody>
          <a:bodyPr/>
          <a:lstStyle/>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世纪末物理学的三大发现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射线的发现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1895</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伦琴在进行阴极射线实验时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发现了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射线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放射现象的发现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贝可勒尔发现铀的天然放射现象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皮埃尔</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居里夫妇提取出放射性更强的钋和镭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电子的发现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汤姆孙发现了电子的存在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电子是人类认识的第一种组成原子的</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微观粒子</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拓展.EPS" descr="id:2147489298;FounderCES"/>
          <p:cNvPicPr/>
          <p:nvPr/>
        </p:nvPicPr>
        <p:blipFill>
          <a:blip r:embed="rId3"/>
          <a:stretch>
            <a:fillRect/>
          </a:stretch>
        </p:blipFill>
        <p:spPr>
          <a:xfrm>
            <a:off x="478582" y="2079432"/>
            <a:ext cx="1062990" cy="296545"/>
          </a:xfrm>
          <a:prstGeom prst="rect">
            <a:avLst/>
          </a:prstGeom>
        </p:spPr>
      </p:pic>
    </p:spTree>
    <p:extLst>
      <p:ext uri="{BB962C8B-B14F-4D97-AF65-F5344CB8AC3E}">
        <p14:creationId xmlns:p14="http://schemas.microsoft.com/office/powerpoint/2010/main" val="536816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42742"/>
            <a:ext cx="11485848" cy="2862322"/>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原子</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的核式结构模型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汤姆孙原子模型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汤姆孙认为，既然电子那么小，又那么轻，原子带正电的部分应充斥整个原子，很小很轻的电子镶嵌在球体的某些固定位置，正像葡萄干嵌在面包中那样，这就是原子的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葡萄干面包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89221;FounderCES"/>
          <p:cNvPicPr/>
          <p:nvPr/>
        </p:nvPicPr>
        <p:blipFill>
          <a:blip r:embed="rId2"/>
          <a:stretch>
            <a:fillRect/>
          </a:stretch>
        </p:blipFill>
        <p:spPr>
          <a:xfrm>
            <a:off x="406574" y="1305342"/>
            <a:ext cx="1161415" cy="308610"/>
          </a:xfrm>
          <a:prstGeom prst="rect">
            <a:avLst/>
          </a:prstGeom>
        </p:spPr>
      </p:pic>
    </p:spTree>
    <p:extLst>
      <p:ext uri="{BB962C8B-B14F-4D97-AF65-F5344CB8AC3E}">
        <p14:creationId xmlns:p14="http://schemas.microsoft.com/office/powerpoint/2010/main" val="40612705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6067495"/>
              </a:xfrm>
            </p:spPr>
            <p:txBody>
              <a:bodyPr/>
              <a:lstStyle/>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粒子散射实验</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）实验装置：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粒子源、金箔、显微镜和环形荧光屏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）实验现象：</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绝大多数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粒子穿过金箔后仍沿原来的方向前进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少数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粒子发生了较大的偏转</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极少数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粒子的偏转角度超过了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，有的甚至被原路弹回</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粒子被反射回来的概率有</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𝟎𝟎𝟎</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）实验意义：卢瑟福通过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粒子散射实验，否定了汤姆孙原子模型，建立了原子核式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结构模型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6067495"/>
              </a:xfrm>
              <a:blipFill>
                <a:blip r:embed="rId2"/>
                <a:stretch>
                  <a:fillRect l="-796" t="-100" r="-849" b="-100"/>
                </a:stretch>
              </a:blipFill>
            </p:spPr>
            <p:txBody>
              <a:bodyPr/>
              <a:lstStyle/>
              <a:p>
                <a:r>
                  <a:rPr lang="zh-CN" altLang="en-US">
                    <a:noFill/>
                  </a:rPr>
                  <a:t> </a:t>
                </a:r>
              </a:p>
            </p:txBody>
          </p:sp>
        </mc:Fallback>
      </mc:AlternateContent>
      <p:pic>
        <p:nvPicPr>
          <p:cNvPr id="3" name="tf20.jpg" descr="id:2147491334;FounderCES"/>
          <p:cNvPicPr/>
          <p:nvPr/>
        </p:nvPicPr>
        <p:blipFill>
          <a:blip r:embed="rId3"/>
          <a:stretch>
            <a:fillRect/>
          </a:stretch>
        </p:blipFill>
        <p:spPr>
          <a:xfrm>
            <a:off x="4583038" y="1268760"/>
            <a:ext cx="2857232" cy="1195712"/>
          </a:xfrm>
          <a:prstGeom prst="rect">
            <a:avLst/>
          </a:prstGeom>
        </p:spPr>
      </p:pic>
    </p:spTree>
    <p:extLst>
      <p:ext uri="{BB962C8B-B14F-4D97-AF65-F5344CB8AC3E}">
        <p14:creationId xmlns:p14="http://schemas.microsoft.com/office/powerpoint/2010/main" val="25859720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772816"/>
            <a:ext cx="11485848" cy="2862322"/>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粒子散射实验的解释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）卢瑟福的核式结构模型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年，卢瑟福提出原子核式结构模型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他认为，原子内部有一个很小的核，称为原子核，原子的全部的正电荷及几乎全部的质量都集中在原子核内；电子在原子核外面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10745444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178168"/>
            <a:ext cx="11485848" cy="2308324"/>
          </a:xfrm>
        </p:spPr>
        <p:txBody>
          <a:bodyPr/>
          <a:lstStyle/>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）核式结构模型对</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粒子散射实验结果的解释</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粒子穿过金箔时离核较远，受到的斥力很小，它们的运动几乎不受到影响</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只有</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粒子从原子核附近飞过时，才会明显地受到原子核的库仑力作用而发生大角度偏转，而这种机会很少，所以只有极少数</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粒子发生大角度偏转，甚至被弹回</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a349a.jpg" descr="id:2147491341;FounderCES"/>
          <p:cNvPicPr/>
          <p:nvPr/>
        </p:nvPicPr>
        <p:blipFill>
          <a:blip r:embed="rId2"/>
          <a:stretch>
            <a:fillRect/>
          </a:stretch>
        </p:blipFill>
        <p:spPr>
          <a:xfrm>
            <a:off x="4799062" y="3573016"/>
            <a:ext cx="2655889" cy="2088232"/>
          </a:xfrm>
          <a:prstGeom prst="rect">
            <a:avLst/>
          </a:prstGeom>
        </p:spPr>
      </p:pic>
    </p:spTree>
    <p:extLst>
      <p:ext uri="{BB962C8B-B14F-4D97-AF65-F5344CB8AC3E}">
        <p14:creationId xmlns:p14="http://schemas.microsoft.com/office/powerpoint/2010/main" val="1667253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原子核的电荷与尺度</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ca349.jpg" descr="id:2147491348;FounderCES"/>
          <p:cNvPicPr/>
          <p:nvPr/>
        </p:nvPicPr>
        <p:blipFill>
          <a:blip r:embed="rId2"/>
          <a:stretch>
            <a:fillRect/>
          </a:stretch>
        </p:blipFill>
        <p:spPr>
          <a:xfrm>
            <a:off x="2422798" y="2204864"/>
            <a:ext cx="5976664" cy="2193119"/>
          </a:xfrm>
          <a:prstGeom prst="rect">
            <a:avLst/>
          </a:prstGeom>
        </p:spPr>
      </p:pic>
    </p:spTree>
    <p:extLst>
      <p:ext uri="{BB962C8B-B14F-4D97-AF65-F5344CB8AC3E}">
        <p14:creationId xmlns:p14="http://schemas.microsoft.com/office/powerpoint/2010/main" val="3188507271"/>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591</TotalTime>
  <Words>1211</Words>
  <Application>Microsoft Office PowerPoint</Application>
  <PresentationFormat>自定义</PresentationFormat>
  <Paragraphs>108</Paragraphs>
  <Slides>26</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26</vt:i4>
      </vt:variant>
    </vt:vector>
  </HeadingPairs>
  <TitlesOfParts>
    <vt:vector size="37" baseType="lpstr">
      <vt:lpstr>仿宋</vt:lpstr>
      <vt:lpstr>黑体</vt: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582</cp:revision>
  <dcterms:created xsi:type="dcterms:W3CDTF">2020-11-06T05:24:00Z</dcterms:created>
  <dcterms:modified xsi:type="dcterms:W3CDTF">2025-11-03T06:54:41Z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